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961" r:id="rId2"/>
    <p:sldId id="1010" r:id="rId3"/>
    <p:sldId id="1011" r:id="rId4"/>
    <p:sldId id="1012" r:id="rId5"/>
    <p:sldId id="1014" r:id="rId6"/>
    <p:sldId id="1013" r:id="rId7"/>
    <p:sldId id="1015" r:id="rId8"/>
    <p:sldId id="100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Edward Wang" initials="EW [7]" lastIdx="1" clrIdx="6"/>
  <p:cmAuthor id="1" name="Edward Wang" initials="EW" lastIdx="1" clrIdx="0"/>
  <p:cmAuthor id="8" name="atm" initials="atm" lastIdx="0" clrIdx="7"/>
  <p:cmAuthor id="2" name="Edward Wang" initials="EW [2]" lastIdx="1" clrIdx="1"/>
  <p:cmAuthor id="3" name="Edward Wang" initials="EW [3]" lastIdx="1" clrIdx="2"/>
  <p:cmAuthor id="4" name="Edward Wang" initials="EW [4]" lastIdx="1" clrIdx="3"/>
  <p:cmAuthor id="5" name="Edward Wang" initials="EW [5]" lastIdx="1" clrIdx="4"/>
  <p:cmAuthor id="6" name="Edward Wang" initials="EW [6]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E7"/>
    <a:srgbClr val="FF40FF"/>
    <a:srgbClr val="D582C2"/>
    <a:srgbClr val="393939"/>
    <a:srgbClr val="01FF01"/>
    <a:srgbClr val="01A801"/>
    <a:srgbClr val="262626"/>
    <a:srgbClr val="F60000"/>
    <a:srgbClr val="FDD1B8"/>
    <a:srgbClr val="FA81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524" autoAdjust="0"/>
    <p:restoredTop sz="82521" autoAdjust="0"/>
  </p:normalViewPr>
  <p:slideViewPr>
    <p:cSldViewPr>
      <p:cViewPr varScale="1">
        <p:scale>
          <a:sx n="94" d="100"/>
          <a:sy n="94" d="100"/>
        </p:scale>
        <p:origin x="944" y="20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6096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99" d="100"/>
          <a:sy n="99" d="100"/>
        </p:scale>
        <p:origin x="3160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726099-4093-438C-A350-C6029252D52E}" type="datetimeFigureOut">
              <a:rPr lang="en-US" smtClean="0"/>
              <a:t>12/20/23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5EA61A-28DB-48B5-8202-524F772BA7A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8961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73A497-1B9D-48B5-95DD-45F8A7220D6F}" type="datetimeFigureOut">
              <a:rPr lang="en-US" smtClean="0"/>
              <a:t>12/20/23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A5BF89-87CA-4D31-B6F1-3E4AF738408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924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A5BF89-87CA-4D31-B6F1-3E4AF738408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934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A5BF89-87CA-4D31-B6F1-3E4AF738408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1456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A5BF89-87CA-4D31-B6F1-3E4AF738408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536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A5BF89-87CA-4D31-B6F1-3E4AF738408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3510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524001"/>
            <a:ext cx="10363200" cy="1470025"/>
          </a:xfrm>
        </p:spPr>
        <p:txBody>
          <a:bodyPr>
            <a:noAutofit/>
          </a:bodyPr>
          <a:lstStyle>
            <a:lvl1pPr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3528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A6586-9C5F-9D4B-8C84-142601FDE6B5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EB531-D3C9-4F70-B23B-3589F4933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962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6129EC-9980-C446-B461-9FF391B35689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EB531-D3C9-4F70-B23B-3589F4933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15033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F5D00C-2D45-4F4D-BC8A-330D574CCB97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EB531-D3C9-4F70-B23B-3589F4933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936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>
                <a:latin typeface="Avenir Book" charset="0"/>
                <a:ea typeface="Avenir Book" charset="0"/>
                <a:cs typeface="Avenir 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venir Book" charset="0"/>
                <a:ea typeface="Avenir Book" charset="0"/>
                <a:cs typeface="Avenir Book" charset="0"/>
              </a:defRPr>
            </a:lvl1pPr>
            <a:lvl2pPr>
              <a:defRPr>
                <a:latin typeface="Avenir Book" charset="0"/>
                <a:ea typeface="Avenir Book" charset="0"/>
                <a:cs typeface="Avenir Book" charset="0"/>
              </a:defRPr>
            </a:lvl2pPr>
            <a:lvl3pPr>
              <a:defRPr>
                <a:latin typeface="Avenir Book" charset="0"/>
                <a:ea typeface="Avenir Book" charset="0"/>
                <a:cs typeface="Avenir Book" charset="0"/>
              </a:defRPr>
            </a:lvl3pPr>
            <a:lvl4pPr>
              <a:defRPr>
                <a:latin typeface="Avenir Book" charset="0"/>
                <a:ea typeface="Avenir Book" charset="0"/>
                <a:cs typeface="Avenir Book" charset="0"/>
              </a:defRPr>
            </a:lvl4pPr>
            <a:lvl5pPr>
              <a:defRPr>
                <a:latin typeface="Avenir Book" charset="0"/>
                <a:ea typeface="Avenir Book" charset="0"/>
                <a:cs typeface="Avenir Book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789A1-9E21-464C-91B2-56AF992F588D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EB531-D3C9-4F70-B23B-3589F4933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962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D5638-870A-8448-91F2-566053E5D542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EB531-D3C9-4F70-B23B-3589F4933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541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EB3FF-D90D-4641-BFFE-C1266ED84317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EB531-D3C9-4F70-B23B-3589F4933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931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6FF5A-6A3C-864F-A131-633AC5ED65F3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EB531-D3C9-4F70-B23B-3589F4933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86295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F9507C-E0E4-9D48-B07D-A33F1036A906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EB531-D3C9-4F70-B23B-3589F4933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769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9FFB9-EF8B-134D-BB3A-25AF2B742CAF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EB531-D3C9-4F70-B23B-3589F4933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557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A637F-E426-784C-887F-03635AB0F66F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EB531-D3C9-4F70-B23B-3589F4933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8106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8BFA0-5693-0F4F-9655-65B23B82690F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EB531-D3C9-4F70-B23B-3589F4933B0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602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venir" panose="02000503020000020003" pitchFamily="2" charset="0"/>
              </a:defRPr>
            </a:lvl1pPr>
          </a:lstStyle>
          <a:p>
            <a:fld id="{8418A49E-1D6F-9345-9D8B-98F8F33DE1D2}" type="datetime1">
              <a:rPr lang="en-US" smtClean="0"/>
              <a:t>12/20/23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venir" panose="02000503020000020003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venir" panose="02000503020000020003" pitchFamily="2" charset="0"/>
              </a:defRPr>
            </a:lvl1pPr>
          </a:lstStyle>
          <a:p>
            <a:fld id="{E02EB531-D3C9-4F70-B23B-3589F4933B0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259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venir" panose="02000503020000020003" pitchFamily="2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 typeface="Arial" pitchFamily="34" charset="0"/>
        <a:buNone/>
        <a:defRPr sz="3200" kern="1200">
          <a:solidFill>
            <a:schemeClr val="tx1"/>
          </a:solidFill>
          <a:latin typeface="Avenir" panose="02000503020000020003" pitchFamily="2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venir" panose="02000503020000020003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venir" panose="02000503020000020003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venir" panose="02000503020000020003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venir" panose="0200050302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importanttech/we-tested-mobile-gps-gnss-accuracy-and-found-some-surprising-results-b9ec35873e2e" TargetMode="External"/><Relationship Id="rId2" Type="http://schemas.openxmlformats.org/officeDocument/2006/relationships/hyperlink" Target="https://www.gpyes.com.au/cell-phone-triangulation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ber.org/system/files/working_papers/w19433/w19433.pdf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466106"/>
            <a:ext cx="10668000" cy="1676400"/>
          </a:xfrm>
        </p:spPr>
        <p:txBody>
          <a:bodyPr/>
          <a:lstStyle/>
          <a:p>
            <a:r>
              <a:rPr lang="en-US" sz="4400" dirty="0">
                <a:latin typeface="Avenir Book" charset="0"/>
                <a:ea typeface="Avenir Book" charset="0"/>
                <a:cs typeface="Avenir Book" charset="0"/>
              </a:rPr>
              <a:t>Mobility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04818" y="2460680"/>
            <a:ext cx="5182364" cy="252300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rPr>
              <a:t>Alex Mariakakis</a:t>
            </a:r>
            <a:endParaRPr lang="en-US" sz="2000" dirty="0">
              <a:solidFill>
                <a:schemeClr val="tx1"/>
              </a:solidFill>
              <a:latin typeface="Avenir Book" charset="0"/>
              <a:ea typeface="Avenir Book" charset="0"/>
              <a:cs typeface="Avenir Book" charset="0"/>
            </a:endParaRPr>
          </a:p>
          <a:p>
            <a:r>
              <a:rPr lang="en-US" sz="2000" dirty="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rPr>
              <a:t>University of Toronto</a:t>
            </a:r>
          </a:p>
          <a:p>
            <a:r>
              <a:rPr lang="en-US" sz="2000" dirty="0">
                <a:solidFill>
                  <a:schemeClr val="tx1"/>
                </a:solidFill>
                <a:latin typeface="Avenir Book" charset="0"/>
                <a:ea typeface="Avenir Book" charset="0"/>
                <a:cs typeface="Avenir Book" charset="0"/>
              </a:rPr>
              <a:t>Department of Computer Science</a:t>
            </a:r>
          </a:p>
        </p:txBody>
      </p:sp>
      <p:pic>
        <p:nvPicPr>
          <p:cNvPr id="15" name="Picture 2" descr="See the source image">
            <a:extLst>
              <a:ext uri="{FF2B5EF4-FFF2-40B4-BE49-F238E27FC236}">
                <a16:creationId xmlns:a16="http://schemas.microsoft.com/office/drawing/2014/main" id="{DF0B9597-6882-4144-A42D-955C0D66CA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5238637"/>
            <a:ext cx="3810000" cy="1564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6802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A2AA0-EF1B-947F-3F2C-9FC185AA2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Care About Mobility?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E77FF-F960-E43D-09BB-A2F900BB5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Leverage trends across communities to understand population-level trends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Urban mobility and access to green space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Epidemic monitoring and contact tracing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Community-level predictors of long-term health</a:t>
            </a:r>
          </a:p>
        </p:txBody>
      </p:sp>
    </p:spTree>
    <p:extLst>
      <p:ext uri="{BB962C8B-B14F-4D97-AF65-F5344CB8AC3E}">
        <p14:creationId xmlns:p14="http://schemas.microsoft.com/office/powerpoint/2010/main" val="3046191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10D6611B-4CFA-E8CC-FCC2-E8FEBEBEF8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" t="3774" r="48042" b="54004"/>
          <a:stretch/>
        </p:blipFill>
        <p:spPr bwMode="auto">
          <a:xfrm>
            <a:off x="5638800" y="1414009"/>
            <a:ext cx="3429001" cy="2895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8EE5E8-9B71-775F-2B77-1FDB95DC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Get Mobility Information?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336A-1D5A-8E26-D990-F7EBE895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5410200" cy="498316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Cell tower triangulation</a:t>
            </a:r>
          </a:p>
          <a:p>
            <a:pPr marL="692150" lvl="1" indent="-360363">
              <a:buFont typeface="Arial" panose="020B0604020202020204" pitchFamily="34" charset="0"/>
              <a:buChar char="•"/>
            </a:pPr>
            <a:r>
              <a:rPr lang="en-US" dirty="0"/>
              <a:t>Distance from single tower is calculated using signal strength and round-trip time (RTT)</a:t>
            </a:r>
          </a:p>
          <a:p>
            <a:pPr marL="692150" lvl="1" indent="-360363">
              <a:buFont typeface="Arial" panose="020B0604020202020204" pitchFamily="34" charset="0"/>
              <a:buChar char="•"/>
            </a:pPr>
            <a:r>
              <a:rPr lang="en-US" dirty="0"/>
              <a:t>One tower will get your rough location within a “sector”</a:t>
            </a:r>
          </a:p>
          <a:p>
            <a:pPr marL="692150" lvl="1" indent="-360363">
              <a:buFont typeface="Arial" panose="020B0604020202020204" pitchFamily="34" charset="0"/>
              <a:buChar char="•"/>
            </a:pPr>
            <a:r>
              <a:rPr lang="en-US" dirty="0"/>
              <a:t>Three towers needed for precise location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567054-830F-82FD-2E2F-5259020300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4213"/>
          <a:stretch/>
        </p:blipFill>
        <p:spPr bwMode="auto">
          <a:xfrm>
            <a:off x="8305800" y="3130458"/>
            <a:ext cx="3820889" cy="3498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C8C98D-A545-5D9B-9B50-F83F61D8D5F7}"/>
              </a:ext>
            </a:extLst>
          </p:cNvPr>
          <p:cNvSpPr txBox="1"/>
          <p:nvPr/>
        </p:nvSpPr>
        <p:spPr>
          <a:xfrm>
            <a:off x="9252046" y="1600201"/>
            <a:ext cx="26903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Often a combination of triangulation (using angles) and trilateration (using distances)</a:t>
            </a:r>
          </a:p>
        </p:txBody>
      </p:sp>
    </p:spTree>
    <p:extLst>
      <p:ext uri="{BB962C8B-B14F-4D97-AF65-F5344CB8AC3E}">
        <p14:creationId xmlns:p14="http://schemas.microsoft.com/office/powerpoint/2010/main" val="468149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EE5E8-9B71-775F-2B77-1FDB95DC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Get Mobility Information?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336A-1D5A-8E26-D990-F7EBE895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6324600" cy="4983161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/>
              <a:t>GPS</a:t>
            </a:r>
          </a:p>
          <a:p>
            <a:pPr marL="692150" lvl="1" indent="-360363">
              <a:buFont typeface="Arial" panose="020B0604020202020204" pitchFamily="34" charset="0"/>
              <a:buChar char="•"/>
            </a:pPr>
            <a:r>
              <a:rPr lang="en-US" dirty="0"/>
              <a:t>Similar to cell tower triangulation</a:t>
            </a:r>
          </a:p>
          <a:p>
            <a:pPr marL="692150" lvl="1" indent="-360363">
              <a:buFont typeface="Arial" panose="020B0604020202020204" pitchFamily="34" charset="0"/>
              <a:buChar char="•"/>
            </a:pPr>
            <a:r>
              <a:rPr lang="en-US" dirty="0"/>
              <a:t>Requires four satellites to calculate (x, y, z, time)</a:t>
            </a:r>
          </a:p>
        </p:txBody>
      </p:sp>
      <p:pic>
        <p:nvPicPr>
          <p:cNvPr id="3074" name="Picture 2" descr="Graphic shows how GPS works: The trilateration of four satellite feeds allows a receiver to calculate its location and time.">
            <a:extLst>
              <a:ext uri="{FF2B5EF4-FFF2-40B4-BE49-F238E27FC236}">
                <a16:creationId xmlns:a16="http://schemas.microsoft.com/office/drawing/2014/main" id="{05B6AF5B-D4B2-DF47-C0C8-EF3CD773FD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61" t="79659" r="2218" b="1809"/>
          <a:stretch/>
        </p:blipFill>
        <p:spPr bwMode="auto">
          <a:xfrm>
            <a:off x="7425536" y="2209800"/>
            <a:ext cx="3360728" cy="3576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3667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EA2AA0-EF1B-947F-3F2C-9FC185AA2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Indoors?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E77FF-F960-E43D-09BB-A2F900BB54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7010400" cy="4525963"/>
          </a:xfrm>
        </p:spPr>
        <p:txBody>
          <a:bodyPr anchor="ctr">
            <a:normAutofit fontScale="92500" lnSpcReduction="20000"/>
          </a:bodyPr>
          <a:lstStyle/>
          <a:p>
            <a:r>
              <a:rPr lang="en-US" dirty="0"/>
              <a:t>Typical accuracy is 5–30 meters</a:t>
            </a:r>
            <a:endParaRPr lang="en-US" sz="3200" dirty="0"/>
          </a:p>
          <a:p>
            <a:endParaRPr lang="en-US" sz="3200" dirty="0"/>
          </a:p>
          <a:p>
            <a:r>
              <a:rPr lang="en-US" sz="3200" dirty="0"/>
              <a:t>Distance measurements using wireless signals assume line-of-sight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Lots of environmental obstructions from trees, buildings, etc.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Obstructions →  poor signal strength → inaccurate distance measurements</a:t>
            </a:r>
          </a:p>
          <a:p>
            <a:endParaRPr lang="en-US" sz="3200" dirty="0"/>
          </a:p>
          <a:p>
            <a:r>
              <a:rPr lang="en-US" dirty="0"/>
              <a:t>Indoor localization is a task of its own</a:t>
            </a:r>
            <a:endParaRPr lang="en-US" sz="3200" dirty="0"/>
          </a:p>
        </p:txBody>
      </p:sp>
      <p:pic>
        <p:nvPicPr>
          <p:cNvPr id="4" name="Picture 2" descr="ICT and NAVAL GLOSSARY - Palaemon Project">
            <a:extLst>
              <a:ext uri="{FF2B5EF4-FFF2-40B4-BE49-F238E27FC236}">
                <a16:creationId xmlns:a16="http://schemas.microsoft.com/office/drawing/2014/main" id="{51838418-173C-DE08-878A-560459D61A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46" t="3619" r="12646" b="67144"/>
          <a:stretch/>
        </p:blipFill>
        <p:spPr bwMode="auto">
          <a:xfrm>
            <a:off x="7709323" y="3258670"/>
            <a:ext cx="3930227" cy="1846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CT and NAVAL GLOSSARY - Palaemon Project">
            <a:extLst>
              <a:ext uri="{FF2B5EF4-FFF2-40B4-BE49-F238E27FC236}">
                <a16:creationId xmlns:a16="http://schemas.microsoft.com/office/drawing/2014/main" id="{54A0F760-279A-2889-B3CC-3A970093C4A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46" t="35151" r="12646" b="35612"/>
          <a:stretch/>
        </p:blipFill>
        <p:spPr bwMode="auto">
          <a:xfrm>
            <a:off x="7709323" y="5011270"/>
            <a:ext cx="3930227" cy="1846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9C251A7D-DBF7-E88E-2837-CB4DE83E5F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8613"/>
          <a:stretch/>
        </p:blipFill>
        <p:spPr bwMode="auto">
          <a:xfrm>
            <a:off x="8209037" y="258764"/>
            <a:ext cx="2930799" cy="2878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1240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EE5E8-9B71-775F-2B77-1FDB95DC2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How Can We Get Mobility Information?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B336A-1D5A-8E26-D990-F7EBE8959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1600201"/>
            <a:ext cx="6850337" cy="4983161"/>
          </a:xfrm>
        </p:spPr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/>
              <a:t>Wi-Fi</a:t>
            </a:r>
          </a:p>
          <a:p>
            <a:pPr marL="692150" lvl="1" indent="-360363">
              <a:buFont typeface="Arial" panose="020B0604020202020204" pitchFamily="34" charset="0"/>
              <a:buChar char="•"/>
            </a:pPr>
            <a:r>
              <a:rPr lang="en-US" dirty="0"/>
              <a:t>Wi-Fi access points are used to </a:t>
            </a:r>
            <a:br>
              <a:rPr lang="en-US" dirty="0"/>
            </a:br>
            <a:r>
              <a:rPr lang="en-US" dirty="0"/>
              <a:t>locate devices</a:t>
            </a:r>
          </a:p>
          <a:p>
            <a:pPr marL="1092200" lvl="2" indent="-360363">
              <a:buFont typeface="Courier New" panose="02070309020205020404" pitchFamily="49" charset="0"/>
              <a:buChar char="o"/>
            </a:pPr>
            <a:r>
              <a:rPr lang="en-US" dirty="0"/>
              <a:t>Trilateration: Distance-based measurements</a:t>
            </a:r>
          </a:p>
          <a:p>
            <a:pPr marL="1092200" lvl="2" indent="-360363">
              <a:buFont typeface="Courier New" panose="02070309020205020404" pitchFamily="49" charset="0"/>
              <a:buChar char="o"/>
            </a:pPr>
            <a:r>
              <a:rPr lang="en-US" dirty="0"/>
              <a:t>Fingerprinting: Each location has a signature of nearby access points and signal strengths</a:t>
            </a:r>
          </a:p>
          <a:p>
            <a:pPr marL="692150" lvl="1" indent="-360363">
              <a:buFont typeface="Arial" panose="020B0604020202020204" pitchFamily="34" charset="0"/>
              <a:buChar char="•"/>
            </a:pPr>
            <a:r>
              <a:rPr lang="en-US" dirty="0"/>
              <a:t>Devices are used to locate Wi-Fi </a:t>
            </a:r>
            <a:br>
              <a:rPr lang="en-US" dirty="0"/>
            </a:br>
            <a:r>
              <a:rPr lang="en-US" dirty="0"/>
              <a:t>access points</a:t>
            </a:r>
          </a:p>
          <a:p>
            <a:pPr marL="1092200" lvl="2" indent="-360363">
              <a:buFont typeface="Courier New" panose="02070309020205020404" pitchFamily="49" charset="0"/>
              <a:buChar char="o"/>
            </a:pPr>
            <a:r>
              <a:rPr lang="en-US" dirty="0"/>
              <a:t>Companies like Google and Apple maintain tables that map Wi-Fi networks to locations</a:t>
            </a:r>
          </a:p>
        </p:txBody>
      </p:sp>
      <p:pic>
        <p:nvPicPr>
          <p:cNvPr id="5" name="Picture 4" descr="A screenshot of a computer screen&#10;&#10;Description automatically generated with low confidence">
            <a:extLst>
              <a:ext uri="{FF2B5EF4-FFF2-40B4-BE49-F238E27FC236}">
                <a16:creationId xmlns:a16="http://schemas.microsoft.com/office/drawing/2014/main" id="{DA2A92E9-6A0A-0471-CB81-194898842D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922" b="26289"/>
          <a:stretch/>
        </p:blipFill>
        <p:spPr>
          <a:xfrm>
            <a:off x="7620000" y="4362498"/>
            <a:ext cx="4122464" cy="2239152"/>
          </a:xfrm>
          <a:prstGeom prst="rect">
            <a:avLst/>
          </a:prstGeom>
        </p:spPr>
      </p:pic>
      <p:pic>
        <p:nvPicPr>
          <p:cNvPr id="4098" name="Picture 2" descr="Procedure of WiFi fingerprinting. | Download Scientific Diagram">
            <a:extLst>
              <a:ext uri="{FF2B5EF4-FFF2-40B4-BE49-F238E27FC236}">
                <a16:creationId xmlns:a16="http://schemas.microsoft.com/office/drawing/2014/main" id="{1330E9F0-17BD-8604-FA6C-0C5DAE5B7D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4339" y="1764569"/>
            <a:ext cx="3973786" cy="2297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0900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sky, screenshot, cloud&#10;&#10;Description automatically generated">
            <a:extLst>
              <a:ext uri="{FF2B5EF4-FFF2-40B4-BE49-F238E27FC236}">
                <a16:creationId xmlns:a16="http://schemas.microsoft.com/office/drawing/2014/main" id="{10C34824-1087-7C29-FAB9-3E0CFE1A46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456" y="274638"/>
            <a:ext cx="4487544" cy="63278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C70848-81CB-CA8B-443F-C2D5F9F89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Privacy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3F6271-2279-83BF-A711-E184CB08F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1"/>
            <a:ext cx="7315200" cy="205739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Location data is used by many government agencies and companies (ideally de-identified)</a:t>
            </a:r>
          </a:p>
          <a:p>
            <a:endParaRPr lang="en-US" dirty="0"/>
          </a:p>
          <a:p>
            <a:r>
              <a:rPr lang="en-US" dirty="0"/>
              <a:t>De-identification is often not enough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A885F01-7DB9-488F-C3A5-381B0D2CA65E}"/>
              </a:ext>
            </a:extLst>
          </p:cNvPr>
          <p:cNvGrpSpPr/>
          <p:nvPr/>
        </p:nvGrpSpPr>
        <p:grpSpPr>
          <a:xfrm>
            <a:off x="1044370" y="3657600"/>
            <a:ext cx="6445660" cy="3067138"/>
            <a:chOff x="1044370" y="3657600"/>
            <a:chExt cx="6445660" cy="3067138"/>
          </a:xfrm>
        </p:grpSpPr>
        <p:pic>
          <p:nvPicPr>
            <p:cNvPr id="10" name="Picture 9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88F9AD6D-BD37-9271-D649-451C3F128B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44370" y="3657600"/>
              <a:ext cx="6445660" cy="3067138"/>
            </a:xfrm>
            <a:prstGeom prst="rect">
              <a:avLst/>
            </a:prstGeom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FFD9F58-9602-789F-C2BD-49EF062D3BE6}"/>
                </a:ext>
              </a:extLst>
            </p:cNvPr>
            <p:cNvSpPr/>
            <p:nvPr/>
          </p:nvSpPr>
          <p:spPr>
            <a:xfrm>
              <a:off x="2209800" y="3962400"/>
              <a:ext cx="5105400" cy="152400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47FEFE9-F0C6-32E8-BF13-D07B3D94AFC7}"/>
                </a:ext>
              </a:extLst>
            </p:cNvPr>
            <p:cNvSpPr/>
            <p:nvPr/>
          </p:nvSpPr>
          <p:spPr>
            <a:xfrm>
              <a:off x="1079204" y="4267200"/>
              <a:ext cx="3492796" cy="152400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22C4A0C6-1DA2-94A4-407A-B075A021CEFD}"/>
                </a:ext>
              </a:extLst>
            </p:cNvPr>
            <p:cNvSpPr/>
            <p:nvPr/>
          </p:nvSpPr>
          <p:spPr>
            <a:xfrm>
              <a:off x="1447800" y="6169068"/>
              <a:ext cx="5410200" cy="152400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0F6DDC3-7A19-B22C-5299-E3FB944E9552}"/>
                </a:ext>
              </a:extLst>
            </p:cNvPr>
            <p:cNvSpPr/>
            <p:nvPr/>
          </p:nvSpPr>
          <p:spPr>
            <a:xfrm>
              <a:off x="1447800" y="6430962"/>
              <a:ext cx="1282996" cy="152400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7AD5BB8-9ACE-5F45-D7D4-24B869DF392A}"/>
                </a:ext>
              </a:extLst>
            </p:cNvPr>
            <p:cNvSpPr/>
            <p:nvPr/>
          </p:nvSpPr>
          <p:spPr>
            <a:xfrm>
              <a:off x="1562100" y="5907174"/>
              <a:ext cx="5410200" cy="152400"/>
            </a:xfrm>
            <a:prstGeom prst="rect">
              <a:avLst/>
            </a:prstGeom>
            <a:solidFill>
              <a:srgbClr val="FFFF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2019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BC7EC-4399-2247-A5A4-59078CD50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F84634-A025-1243-93E0-EED246F88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2400"/>
              </a:spcAft>
            </a:pPr>
            <a:r>
              <a:rPr lang="en-US" dirty="0"/>
              <a:t>Cell Tower Triangulation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>
                <a:hlinkClick r:id="rId2"/>
              </a:rPr>
              <a:t>GPYes ‘23</a:t>
            </a:r>
            <a:r>
              <a:rPr lang="en-US" dirty="0"/>
              <a:t>)</a:t>
            </a:r>
          </a:p>
          <a:p>
            <a:pPr>
              <a:spcAft>
                <a:spcPts val="2400"/>
              </a:spcAft>
            </a:pPr>
            <a:r>
              <a:rPr lang="en-US" dirty="0"/>
              <a:t>We Tested Mobile GPS/GNSS Accuracy and Found Some Surprising Results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>
                <a:hlinkClick r:id="rId3"/>
              </a:rPr>
              <a:t>!important Safety Technologies</a:t>
            </a:r>
            <a:r>
              <a:rPr lang="en-US" dirty="0"/>
              <a:t>)</a:t>
            </a:r>
          </a:p>
          <a:p>
            <a:pPr>
              <a:spcAft>
                <a:spcPts val="2400"/>
              </a:spcAft>
            </a:pPr>
            <a:r>
              <a:rPr lang="en-US" dirty="0"/>
              <a:t>Privacy and Data-Based Research</a:t>
            </a:r>
            <a:br>
              <a:rPr lang="en-US" dirty="0"/>
            </a:br>
            <a:r>
              <a:rPr lang="en-US" dirty="0"/>
              <a:t>(</a:t>
            </a:r>
            <a:r>
              <a:rPr lang="en-US" dirty="0" err="1">
                <a:hlinkClick r:id="rId4"/>
              </a:rPr>
              <a:t>Heffetz</a:t>
            </a:r>
            <a:r>
              <a:rPr lang="en-US" dirty="0">
                <a:hlinkClick r:id="rId4"/>
              </a:rPr>
              <a:t> and </a:t>
            </a:r>
            <a:r>
              <a:rPr lang="en-US" dirty="0" err="1">
                <a:hlinkClick r:id="rId4"/>
              </a:rPr>
              <a:t>Ligett</a:t>
            </a:r>
            <a:r>
              <a:rPr lang="en-US" dirty="0">
                <a:hlinkClick r:id="rId4"/>
              </a:rPr>
              <a:t> ‘13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08978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heme Font">
      <a:majorFont>
        <a:latin typeface="Avenir Book"/>
        <a:ea typeface=""/>
        <a:cs typeface=""/>
      </a:majorFont>
      <a:minorFont>
        <a:latin typeface="Avenir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71666</TotalTime>
  <Words>291</Words>
  <Application>Microsoft Macintosh PowerPoint</Application>
  <PresentationFormat>Widescreen</PresentationFormat>
  <Paragraphs>46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Avenir</vt:lpstr>
      <vt:lpstr>Avenir Book</vt:lpstr>
      <vt:lpstr>Calibri</vt:lpstr>
      <vt:lpstr>Courier New</vt:lpstr>
      <vt:lpstr>Office Theme</vt:lpstr>
      <vt:lpstr>Mobility</vt:lpstr>
      <vt:lpstr>Why Care About Mobility?</vt:lpstr>
      <vt:lpstr>How Can We Get Mobility Information?</vt:lpstr>
      <vt:lpstr>How Can We Get Mobility Information?</vt:lpstr>
      <vt:lpstr>What About Indoors?</vt:lpstr>
      <vt:lpstr>How Can We Get Mobility Information?</vt:lpstr>
      <vt:lpstr>Privacy Considerations</vt:lpstr>
      <vt:lpstr>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Sensing for  Health and Public Safety</dc:title>
  <dc:creator>Alex T Mariakakis</dc:creator>
  <cp:lastModifiedBy>Alex Mariakakis</cp:lastModifiedBy>
  <cp:revision>1282</cp:revision>
  <dcterms:created xsi:type="dcterms:W3CDTF">2019-01-31T00:55:19Z</dcterms:created>
  <dcterms:modified xsi:type="dcterms:W3CDTF">2023-12-20T18:59:48Z</dcterms:modified>
</cp:coreProperties>
</file>